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C7ADE5-ED66-453E-B021-D5811D24122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markzinder.com/blog/talking-points-april-262021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chalkboard/c/conclusions.htm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realityrealty.blogspot.com/2011/07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lacklistednews.com/article/85481/three-steps-to-solving-the-us-housing-crisis--kick-out-illegal-immigrants.html" TargetMode="Externa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dreamstime.com/illustration-stock-les-gens-regardant-facture-image73123643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useplanbuilder.blogspot.com/2021/06/important-ideas-pics-of-animated-houses.htm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chalkboard/m/methodology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handwriting/m/methodology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fyconsulting.co.uk/picking-the-right-methodology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cpedia.org/handwriting/r/result.html" TargetMode="Externa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usiness-standard.com/amp/article/current-affairs/jee-main-results-announced-14-candidates-score-perfect-100-says-nta-122071100475_1.html" TargetMode="Externa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ipground.com/results-clipart.html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A8229A-16EB-042C-5076-80A158EF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09947" y="2156513"/>
            <a:ext cx="4620870" cy="29549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D914C1-412F-AF73-3C15-9DEF12651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996" y="239035"/>
            <a:ext cx="11297092" cy="2387207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BASED PROPERTY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PREDICTION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3D91D-6882-FF11-E9B1-253F671A5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6043" y="3737344"/>
            <a:ext cx="10026502" cy="3200400"/>
          </a:xfrm>
        </p:spPr>
        <p:txBody>
          <a:bodyPr>
            <a:normAutofit fontScale="40000" lnSpcReduction="20000"/>
          </a:bodyPr>
          <a:lstStyle/>
          <a:p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	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        	  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Mentorship of:</a:t>
            </a:r>
          </a:p>
          <a:p>
            <a:r>
              <a:rPr lang="en-US" dirty="0"/>
              <a:t>											</a:t>
            </a:r>
          </a:p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 SHAURYA PUNDIR 	                                                Mr. Vivek Tomar</a:t>
            </a:r>
          </a:p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Univ. Roll No.:   2021975 						          Assistant Professor</a:t>
            </a:r>
          </a:p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SECTION: AI </a:t>
            </a:r>
          </a:p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COURSE: </a:t>
            </a:r>
            <a:r>
              <a:rPr lang="en-US" sz="4800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(AI)                                                                                    </a:t>
            </a:r>
          </a:p>
          <a:p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2198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4FA82-1257-8A54-C907-6B006D5C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578D-1163-37B4-AEF4-02BD3E2EC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67" y="2332109"/>
            <a:ext cx="12189349" cy="5563536"/>
          </a:xfrm>
        </p:spPr>
        <p:txBody>
          <a:bodyPr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ML model shows promising results in predicting house prices based on relevant features.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 and feature engineering can further enhance performance.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 features (e.g., square footage, location, neighborhood) significantly impact prices.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feature importance guides informed decisions during model development.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Plan(Future Work):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I’ll deploy the model via a Flask web app.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input house features and receive estimated prices.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C8F439-FC16-DD12-172B-4A657E8E8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0304" y="1327150"/>
            <a:ext cx="1528454" cy="10049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1713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EAA2-02B1-DB3D-392C-F03F866E8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1122" y="421726"/>
            <a:ext cx="10627242" cy="3777944"/>
          </a:xfrm>
        </p:spPr>
        <p:txBody>
          <a:bodyPr/>
          <a:lstStyle/>
          <a:p>
            <a:r>
              <a:rPr lang="en-IN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4258734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40046-EFD6-A8D7-4C90-E6762266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2C715-2569-72CF-575A-D7E4A4CAF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78" y="2798024"/>
            <a:ext cx="4371202" cy="3515311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 estate market is dynamic and ever-changing, with property values influenced by a multitude of factors. Whether you’re a homebuyer, seller, or investor, understanding the intricacies of house prices is crucial. In recent years, machine learning (ML) has emerged as a powerful tool for predicting house prices accurately. In this project, we delve into the fascinating world of house price prediction using ML techniques.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D0067-84CD-B72B-CBA9-871B66EE8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20358" y="1327150"/>
            <a:ext cx="1710550" cy="10918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742A3-CFA0-9B2D-37B6-19D65A278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5469" y="2520026"/>
            <a:ext cx="7044516" cy="36942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67815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8C4A4-7E3B-7E00-75A4-688C68052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3491C1-0E5C-DB88-2E2E-A2310E615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4864183" cy="3416300"/>
          </a:xfrm>
        </p:spPr>
        <p:txBody>
          <a:bodyPr/>
          <a:lstStyle/>
          <a:p>
            <a:r>
              <a:rPr lang="en-US" b="1" dirty="0"/>
              <a:t>The primary goal of our project is to build a robust ML model that can predict house prices based on relevant features. Given a set of input variables (such as square footage, number of bedrooms, location, etc.), our model will estimate the sale price of a house. This prediction can aid homebuyers in making informed decisions, assist real estate agents in pricing properties, and guide investors toward profitable opportunities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D065AD-2815-E0CD-6CF9-4BFEBC660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08803" y="1266588"/>
            <a:ext cx="1521862" cy="12203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8AC5DA-8AF7-AD9C-F0C9-12D66805A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10990" y="2486899"/>
            <a:ext cx="3701995" cy="37019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7759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88FC0-4071-EE9B-4215-2ED200B7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80684-53A5-C294-C9C6-D05446ECA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739" y="2578930"/>
            <a:ext cx="11622474" cy="4429428"/>
          </a:xfrm>
        </p:spPr>
        <p:txBody>
          <a:bodyPr>
            <a:normAutofit fontScale="47500" lnSpcReduction="20000"/>
          </a:bodyPr>
          <a:lstStyle/>
          <a:p>
            <a: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Data Collection and Initial Exploration: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Libraries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Necessary libraries like pandas, </a:t>
            </a:r>
            <a:r>
              <a:rPr 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matplotlib, and seaborn are imported.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Dataset: 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Bengaluru house price dataset (Bengaluru_House_Data.csv) is loaded using </a:t>
            </a:r>
            <a:r>
              <a:rPr 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pd.read_csv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Initial Exploration:  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inspected using df.info() to understand the data types and missing values, and  	</a:t>
            </a:r>
            <a:r>
              <a:rPr 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df.shape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check the number of rows and columns.</a:t>
            </a:r>
          </a:p>
          <a:p>
            <a:endParaRPr 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Data Cleaning and Preprocessing: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Drop Irrelevant Columns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Columns like 'society', '</a:t>
            </a:r>
            <a:r>
              <a:rPr 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area_type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'availability', and 'balcony' are dropped using   	</a:t>
            </a:r>
            <a:r>
              <a:rPr 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df.drop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as they are deemed less relevant for price prediction.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Missing Values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Missing values in 'location' are filled with the most frequent value ('Sarjapur Road') using 	</a:t>
            </a:r>
            <a:r>
              <a:rPr 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['location'].</a:t>
            </a:r>
            <a:r>
              <a:rPr 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fillna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 Missing values in 'size' are filled with the mode ('2 BHK') using </a:t>
            </a:r>
            <a:r>
              <a:rPr 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df.fillna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 Missing values in 	'bath' are filled with the median using </a:t>
            </a:r>
            <a:r>
              <a:rPr 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df.fillna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['bath'].median()).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Clean Location Data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Spaces in location names are removed using </a:t>
            </a:r>
            <a:r>
              <a:rPr 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['location'].apply(lambda x: </a:t>
            </a:r>
            <a:r>
              <a:rPr 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x.strip</a:t>
            </a: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()).Locations 	with less than 10 occurrences are grouped into an 'other' category to reduce dimensionality.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546B5-40A3-E71B-46C7-B59546771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13980" y="1433021"/>
            <a:ext cx="1596197" cy="10494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04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B36660-C28F-5EE4-9EF9-96B6EAAB5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54954" y="1403352"/>
            <a:ext cx="1577976" cy="10519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750FF-CB25-C256-073F-853B3A46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9814"/>
            <a:ext cx="8761413" cy="706964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METHODOLOGY(contd.)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02E08-0F7E-90DE-41FE-A5CC258F1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4" y="2482850"/>
            <a:ext cx="11118851" cy="1892300"/>
          </a:xfrm>
        </p:spPr>
        <p:txBody>
          <a:bodyPr>
            <a:normAutofit fontScale="25000" lnSpcReduction="20000"/>
          </a:bodyPr>
          <a:lstStyle/>
          <a:p>
            <a:r>
              <a:rPr lang="en-US" sz="8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Feature Engineering: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BHK: 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bedrooms (BHK) is extracted from the 'size' column using string splitting and  	converted to an integer using 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astype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'size' Column: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original 'size' column is dropped as it is now represented by the 'BHK' feature.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'</a:t>
            </a:r>
            <a:r>
              <a:rPr lang="en-US" sz="7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total_sqft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Ranges: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convertt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is defined to calculate the average square footage for entries with ranges 	(e.g., '1000-1200'). This function is applied to the '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total_sqft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column.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Price Per Square Foot: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feature '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Price_Per_sqft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is created by dividing the price by the total square footage.</a:t>
            </a:r>
          </a:p>
          <a:p>
            <a:r>
              <a:rPr lang="en-US" sz="8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Outlier Removal: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Outliers Based on Square </a:t>
            </a:r>
            <a:r>
              <a:rPr lang="en-US" sz="7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Footage: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each location, the mean and standard deviation of '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Price_Per_sqft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are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calculated.Data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points outside one standard deviation from the mean are considered outliers and removed.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BHK Outliers: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bhk_outlier_remover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is defined to identify and remove BHK outliers based on price per square foot within each location. This function compares the price per square foot of a BHK with the average of the previous BHK type in the same location.</a:t>
            </a:r>
          </a:p>
          <a:p>
            <a:pPr marL="0" indent="0">
              <a:buNone/>
            </a:pPr>
            <a:endParaRPr lang="en-IN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0740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8F5BA-394E-5611-C053-C82143A7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METHODOLOGY(contd.)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C1C48-F69A-DEF2-CACD-B33961069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930" y="2565400"/>
            <a:ext cx="11164420" cy="3886200"/>
          </a:xfrm>
        </p:spPr>
        <p:txBody>
          <a:bodyPr>
            <a:normAutofit fontScale="25000" lnSpcReduction="20000"/>
          </a:bodyPr>
          <a:lstStyle/>
          <a:p>
            <a:r>
              <a:rPr lang="en-US" sz="8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5.Model Building and Evaluation: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Data: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split into training and testing sets using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with a test size of 0.2.</a:t>
            </a:r>
          </a:p>
          <a:p>
            <a:pPr marL="0" indent="0">
              <a:buNone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Encoding: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 is applied to the 'location' feature using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OneHotEncoder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to             	convert categorical data into numerical format.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Scaling: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features are scaled using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to ensure they have a similar range.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Linear Regression model is instantiated and trained using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LinearRegression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Lasso Regression model is instantiated and trained using Lasso().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 Artificial Neural Network Regressor model is instantiated and train using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MLPRegressor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FD387-0CAE-B0E2-E0B8-E82EA7E29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8754" y="1327151"/>
            <a:ext cx="1648855" cy="10985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42297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1A5E-1439-6994-7DD2-FAA12161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59831-485B-4176-6FB1-FC3C31C7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05" y="2657017"/>
            <a:ext cx="6239408" cy="3681144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IN" sz="7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IN" sz="7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Evaluation:</a:t>
            </a:r>
            <a:r>
              <a:rPr lang="en-IN" sz="7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7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R-squared score is calculated using r2_score() to evaluate the performance of </a:t>
            </a:r>
            <a:r>
              <a:rPr lang="en-IN" sz="72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 three</a:t>
            </a:r>
            <a:r>
              <a:rPr lang="en-IN" sz="7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models (i.e. Linear Regression , Lasso Regression &amp; Artificial Neural Network’s MLP Regressor of scikit learn )on the test set.</a:t>
            </a:r>
            <a:endParaRPr lang="en-IN" sz="7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IN" sz="7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Visualization:</a:t>
            </a:r>
          </a:p>
          <a:p>
            <a:pPr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72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7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Scatter Plot:</a:t>
            </a:r>
            <a:r>
              <a:rPr lang="en-IN" sz="7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scatter plot is created to visualize the relationship between actual and predicted prices.</a:t>
            </a:r>
            <a:endParaRPr lang="en-IN" sz="7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A96E5-C765-AFCE-6A5D-A5F424E93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6" t="22154" r="39370" b="19404"/>
          <a:stretch/>
        </p:blipFill>
        <p:spPr>
          <a:xfrm>
            <a:off x="6009572" y="2640804"/>
            <a:ext cx="1396580" cy="215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7BB8DC-1ED7-337E-84A7-E32462C61474}"/>
              </a:ext>
            </a:extLst>
          </p:cNvPr>
          <p:cNvSpPr txBox="1"/>
          <p:nvPr/>
        </p:nvSpPr>
        <p:spPr>
          <a:xfrm>
            <a:off x="5659752" y="3057803"/>
            <a:ext cx="6704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      Lasso Regression   Multilayer Perceptron Regressor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55659E-F915-D65A-7E7A-A217574A0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6" t="13017" r="31290" b="12392"/>
          <a:stretch/>
        </p:blipFill>
        <p:spPr>
          <a:xfrm>
            <a:off x="7940224" y="2632192"/>
            <a:ext cx="1396579" cy="2272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DA2BDE-67C4-7B2D-7F97-E66BB0EDE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" t="1691" r="943" b="1882"/>
          <a:stretch/>
        </p:blipFill>
        <p:spPr bwMode="auto">
          <a:xfrm>
            <a:off x="6731031" y="3662918"/>
            <a:ext cx="4991905" cy="315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5F6C3B-3ADD-33B5-4182-D36CA8399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54954" y="1390182"/>
            <a:ext cx="1588246" cy="10588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DC3CF6-8BB9-21FD-6607-50E87FA0E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0091" y="2657017"/>
            <a:ext cx="1619397" cy="20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54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07E7D-5B6D-272E-5C79-861039E8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Discussion(contd.)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157A2-0833-3E9E-7FDA-D865E17F7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37" y="3161709"/>
            <a:ext cx="5543557" cy="3416300"/>
          </a:xfrm>
        </p:spPr>
        <p:txBody>
          <a:bodyPr/>
          <a:lstStyle/>
          <a:p>
            <a:r>
              <a:rPr lang="en-IN" sz="18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Residual Analysis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 box plot is used to </a:t>
            </a:r>
            <a:r>
              <a:rPr lang="en-IN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	distribution of residuals (the difference between 	actual and predicted prices).</a:t>
            </a:r>
          </a:p>
          <a:p>
            <a:endParaRPr lang="en-IN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Heatmap: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correlation heatmap shows you the strength of the linear relationship between pairs of numerical features in your dataset. Positive values close to 1 indicate a strong positive correlation (as one feature increases, the other tends to increase as well).</a:t>
            </a:r>
            <a:endParaRPr lang="en-IN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58FF46-04BA-3211-01D4-22BE4F813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" t="1571" r="932" b="1984"/>
          <a:stretch/>
        </p:blipFill>
        <p:spPr bwMode="auto">
          <a:xfrm>
            <a:off x="7022806" y="2301949"/>
            <a:ext cx="4532992" cy="241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C9311BD-0A81-1BF2-F8AC-9E6F0C31C3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" t="2481" r="1295" b="2251"/>
          <a:stretch/>
        </p:blipFill>
        <p:spPr bwMode="auto">
          <a:xfrm>
            <a:off x="6948378" y="4715738"/>
            <a:ext cx="4607420" cy="211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363445-FB1D-56A5-E849-12E94113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3889" y="1543855"/>
            <a:ext cx="1488917" cy="1114286"/>
          </a:xfrm>
          <a:prstGeom prst="roundRect">
            <a:avLst>
              <a:gd name="adj" fmla="val 2063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6968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0B4B0-F527-C8AB-FCDD-87A81C9E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Discussion(contd.)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26DEF-F586-8F6A-53AB-1372024C6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84" y="2496090"/>
            <a:ext cx="6012710" cy="370800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Testing:</a:t>
            </a:r>
          </a:p>
          <a:p>
            <a:pPr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User Input: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code prompts the user to enter location, square footage, BHK, and number of 	bathrooms. 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Prediction: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IN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funcc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function is used to predict the price based on the user inputs.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predicted price is printed to the console.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732FC0-1EB8-41D8-1567-65CA1B0F3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7654" y="1380675"/>
            <a:ext cx="1632670" cy="12245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9B52DD-EE5B-2956-935D-9AE5F69EE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211" y="3565520"/>
            <a:ext cx="6089789" cy="15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157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956</TotalTime>
  <Words>1137</Words>
  <Application>Microsoft Office PowerPoint</Application>
  <PresentationFormat>Widescreen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Century Gothic</vt:lpstr>
      <vt:lpstr>Courier New</vt:lpstr>
      <vt:lpstr>Times New Roman</vt:lpstr>
      <vt:lpstr>Wingdings</vt:lpstr>
      <vt:lpstr>Wingdings 3</vt:lpstr>
      <vt:lpstr>Ion Boardroom</vt:lpstr>
      <vt:lpstr>MACHINE LEARNING BASED PROPERTY PRICE PREDICTION</vt:lpstr>
      <vt:lpstr>INTRODUCTION</vt:lpstr>
      <vt:lpstr>Problem Statement</vt:lpstr>
      <vt:lpstr>METHODOLOGY</vt:lpstr>
      <vt:lpstr>METHODOLOGY(contd.)</vt:lpstr>
      <vt:lpstr>METHODOLOGY(contd.)</vt:lpstr>
      <vt:lpstr>Result and Discussion</vt:lpstr>
      <vt:lpstr>Result and Discussion(contd.)</vt:lpstr>
      <vt:lpstr>Result and Discussion(contd.)</vt:lpstr>
      <vt:lpstr>Conclusion and Future Work 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Shaurya Pundir</dc:creator>
  <cp:lastModifiedBy>Shaurya Pundir</cp:lastModifiedBy>
  <cp:revision>17</cp:revision>
  <dcterms:created xsi:type="dcterms:W3CDTF">2024-07-12T07:15:38Z</dcterms:created>
  <dcterms:modified xsi:type="dcterms:W3CDTF">2024-07-14T06:06:16Z</dcterms:modified>
</cp:coreProperties>
</file>